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12" r:id="rId2"/>
    <p:sldId id="817" r:id="rId3"/>
    <p:sldId id="815" r:id="rId4"/>
    <p:sldId id="807" r:id="rId5"/>
    <p:sldId id="811" r:id="rId6"/>
    <p:sldId id="398" r:id="rId7"/>
    <p:sldId id="795" r:id="rId8"/>
    <p:sldId id="814" r:id="rId9"/>
    <p:sldId id="376" r:id="rId10"/>
    <p:sldId id="377" r:id="rId11"/>
    <p:sldId id="813" r:id="rId12"/>
    <p:sldId id="816" r:id="rId13"/>
  </p:sldIdLst>
  <p:sldSz cx="12192000" cy="6858000"/>
  <p:notesSz cx="6718300" cy="98552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a Michalska" initials="DM" lastIdx="1" clrIdx="0">
    <p:extLst>
      <p:ext uri="{19B8F6BF-5375-455C-9EA6-DF929625EA0E}">
        <p15:presenceInfo xmlns:p15="http://schemas.microsoft.com/office/powerpoint/2012/main" userId="S-1-5-21-1644749857-4167005408-139124366-306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00"/>
    <a:srgbClr val="339966"/>
    <a:srgbClr val="00CC66"/>
    <a:srgbClr val="00CC99"/>
    <a:srgbClr val="99CCFF"/>
    <a:srgbClr val="C89800"/>
    <a:srgbClr val="320032"/>
    <a:srgbClr val="660066"/>
    <a:srgbClr val="5A0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668" autoAdjust="0"/>
    <p:restoredTop sz="77427" autoAdjust="0"/>
  </p:normalViewPr>
  <p:slideViewPr>
    <p:cSldViewPr snapToGrid="0">
      <p:cViewPr varScale="1">
        <p:scale>
          <a:sx n="68" d="100"/>
          <a:sy n="68" d="100"/>
        </p:scale>
        <p:origin x="90" y="510"/>
      </p:cViewPr>
      <p:guideLst>
        <p:guide orient="horz" pos="1616"/>
        <p:guide pos="3840"/>
      </p:guideLst>
    </p:cSldViewPr>
  </p:slideViewPr>
  <p:outlineViewPr>
    <p:cViewPr>
      <p:scale>
        <a:sx n="33" d="100"/>
        <a:sy n="33" d="100"/>
      </p:scale>
      <p:origin x="0" y="-6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B5E05-29B5-4315-835C-4FD45A06AC9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FE5A13C-0C05-42EB-B491-1A2E55790911}">
      <dgm:prSet phldrT="[Teks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b="1">
              <a:solidFill>
                <a:schemeClr val="tx1"/>
              </a:solidFill>
            </a:rPr>
            <a:t>900 ofertas </a:t>
          </a:r>
        </a:p>
      </dgm:t>
    </dgm:pt>
    <dgm:pt modelId="{A0612346-C65F-4ACF-8D7D-2A45BB4B41A4}" type="parTrans" cxnId="{07FAA90E-496A-4638-9B68-ADF45E5B6DCB}">
      <dgm:prSet/>
      <dgm:spPr/>
      <dgm:t>
        <a:bodyPr/>
        <a:lstStyle/>
        <a:p>
          <a:endParaRPr lang="pl-PL"/>
        </a:p>
      </dgm:t>
    </dgm:pt>
    <dgm:pt modelId="{762079A0-9B41-476E-A587-8488B067F897}" type="sibTrans" cxnId="{07FAA90E-496A-4638-9B68-ADF45E5B6DCB}">
      <dgm:prSet/>
      <dgm:spPr/>
      <dgm:t>
        <a:bodyPr/>
        <a:lstStyle/>
        <a:p>
          <a:endParaRPr lang="pl-PL"/>
        </a:p>
      </dgm:t>
    </dgm:pt>
    <dgm:pt modelId="{B8FCAC07-732F-4454-B4CB-4C98C8BA0E0F}">
      <dgm:prSet phldrT="[Teks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104 millones de esloti polacos (aprox. </a:t>
          </a:r>
          <a:r>
            <a:rPr lang="es-ES" b="1" dirty="0">
              <a:solidFill>
                <a:srgbClr val="C00000"/>
              </a:solidFill>
            </a:rPr>
            <a:t>23 000 000 EUR</a:t>
          </a:r>
          <a:r>
            <a:rPr lang="es-ES" b="1" dirty="0">
              <a:solidFill>
                <a:schemeClr val="tx1"/>
              </a:solidFill>
            </a:rPr>
            <a:t>).</a:t>
          </a:r>
        </a:p>
      </dgm:t>
    </dgm:pt>
    <dgm:pt modelId="{7798F404-B33B-47CA-B758-4F29DA3E233B}" type="parTrans" cxnId="{92E5B963-0050-4A00-B0AD-5CA242B0FEDC}">
      <dgm:prSet/>
      <dgm:spPr/>
      <dgm:t>
        <a:bodyPr/>
        <a:lstStyle/>
        <a:p>
          <a:endParaRPr lang="pl-PL"/>
        </a:p>
      </dgm:t>
    </dgm:pt>
    <dgm:pt modelId="{8CC60644-0438-4F94-BC3B-3E3286925A86}" type="sibTrans" cxnId="{92E5B963-0050-4A00-B0AD-5CA242B0FEDC}">
      <dgm:prSet/>
      <dgm:spPr/>
      <dgm:t>
        <a:bodyPr/>
        <a:lstStyle/>
        <a:p>
          <a:endParaRPr lang="pl-PL"/>
        </a:p>
      </dgm:t>
    </dgm:pt>
    <dgm:pt modelId="{109AAE21-2F8D-40B6-8848-4F8360E9C084}">
      <dgm:prSet phldrT="[Teks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43 000 participantes extranjeros</a:t>
          </a:r>
        </a:p>
      </dgm:t>
    </dgm:pt>
    <dgm:pt modelId="{31881060-424E-4BF1-8927-AF47EFB63078}" type="parTrans" cxnId="{27365761-0898-4140-A0F8-06A423C327B6}">
      <dgm:prSet/>
      <dgm:spPr/>
      <dgm:t>
        <a:bodyPr/>
        <a:lstStyle/>
        <a:p>
          <a:endParaRPr lang="pl-PL"/>
        </a:p>
      </dgm:t>
    </dgm:pt>
    <dgm:pt modelId="{97094608-98DC-4981-B442-805B18A75DD7}" type="sibTrans" cxnId="{27365761-0898-4140-A0F8-06A423C327B6}">
      <dgm:prSet/>
      <dgm:spPr/>
      <dgm:t>
        <a:bodyPr/>
        <a:lstStyle/>
        <a:p>
          <a:endParaRPr lang="pl-PL"/>
        </a:p>
      </dgm:t>
    </dgm:pt>
    <dgm:pt modelId="{05D6614D-863E-4038-ABB8-815D1D44011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b="1">
              <a:solidFill>
                <a:schemeClr val="tx1"/>
              </a:solidFill>
            </a:rPr>
            <a:t>112 proyectos en ejecución </a:t>
          </a:r>
        </a:p>
      </dgm:t>
    </dgm:pt>
    <dgm:pt modelId="{BD90471A-6D63-49D0-82F0-BFAF5ED6E505}" type="parTrans" cxnId="{C308D66F-132C-4F3C-B2E3-02F6FE89E6A1}">
      <dgm:prSet/>
      <dgm:spPr/>
      <dgm:t>
        <a:bodyPr/>
        <a:lstStyle/>
        <a:p>
          <a:endParaRPr lang="pl-PL"/>
        </a:p>
      </dgm:t>
    </dgm:pt>
    <dgm:pt modelId="{8326995A-E855-462D-8291-0240C67E4326}" type="sibTrans" cxnId="{C308D66F-132C-4F3C-B2E3-02F6FE89E6A1}">
      <dgm:prSet/>
      <dgm:spPr/>
      <dgm:t>
        <a:bodyPr/>
        <a:lstStyle/>
        <a:p>
          <a:endParaRPr lang="pl-PL"/>
        </a:p>
      </dgm:t>
    </dgm:pt>
    <dgm:pt modelId="{61A41ADD-E1CB-4D04-83A2-3DF81D356599}" type="pres">
      <dgm:prSet presAssocID="{E1EB5E05-29B5-4315-835C-4FD45A06AC9B}" presName="linear" presStyleCnt="0">
        <dgm:presLayoutVars>
          <dgm:dir/>
          <dgm:resizeHandles val="exact"/>
        </dgm:presLayoutVars>
      </dgm:prSet>
      <dgm:spPr/>
    </dgm:pt>
    <dgm:pt modelId="{BC1B526B-276E-4A00-97BE-3F8BC267CFCE}" type="pres">
      <dgm:prSet presAssocID="{BFE5A13C-0C05-42EB-B491-1A2E55790911}" presName="comp" presStyleCnt="0"/>
      <dgm:spPr/>
    </dgm:pt>
    <dgm:pt modelId="{9CF143DE-41FF-4EB6-AD05-AFD95749787B}" type="pres">
      <dgm:prSet presAssocID="{BFE5A13C-0C05-42EB-B491-1A2E55790911}" presName="box" presStyleLbl="node1" presStyleIdx="0" presStyleCnt="4" custScaleY="64402" custLinFactNeighborY="-2849"/>
      <dgm:spPr/>
    </dgm:pt>
    <dgm:pt modelId="{69879585-8BDF-4661-A27E-F817C77E3AB3}" type="pres">
      <dgm:prSet presAssocID="{BFE5A13C-0C05-42EB-B491-1A2E55790911}" presName="img" presStyleLbl="fgImgPlace1" presStyleIdx="0" presStyleCnt="4" custScaleX="72256"/>
      <dgm:spPr>
        <a:blipFill rotWithShape="1">
          <a:blip xmlns:r="http://schemas.openxmlformats.org/officeDocument/2006/relationships" r:embed="rId1"/>
          <a:srcRect/>
          <a:stretch>
            <a:fillRect t="-39000" b="-39000"/>
          </a:stretch>
        </a:blipFill>
      </dgm:spPr>
    </dgm:pt>
    <dgm:pt modelId="{F794EBED-1A62-4763-865E-D001427576D6}" type="pres">
      <dgm:prSet presAssocID="{BFE5A13C-0C05-42EB-B491-1A2E55790911}" presName="text" presStyleLbl="node1" presStyleIdx="0" presStyleCnt="4">
        <dgm:presLayoutVars>
          <dgm:bulletEnabled val="1"/>
        </dgm:presLayoutVars>
      </dgm:prSet>
      <dgm:spPr/>
    </dgm:pt>
    <dgm:pt modelId="{6547245F-627F-4946-A9DA-6D1B5A9F67CB}" type="pres">
      <dgm:prSet presAssocID="{762079A0-9B41-476E-A587-8488B067F897}" presName="spacer" presStyleCnt="0"/>
      <dgm:spPr/>
    </dgm:pt>
    <dgm:pt modelId="{C51D6FB7-A9E3-4630-B727-118FB1B73C61}" type="pres">
      <dgm:prSet presAssocID="{B8FCAC07-732F-4454-B4CB-4C98C8BA0E0F}" presName="comp" presStyleCnt="0"/>
      <dgm:spPr/>
    </dgm:pt>
    <dgm:pt modelId="{EBE45B9E-19E6-4390-9D4F-50FA30287EF3}" type="pres">
      <dgm:prSet presAssocID="{B8FCAC07-732F-4454-B4CB-4C98C8BA0E0F}" presName="box" presStyleLbl="node1" presStyleIdx="1" presStyleCnt="4" custScaleY="71779" custLinFactNeighborY="-3399"/>
      <dgm:spPr/>
    </dgm:pt>
    <dgm:pt modelId="{F1347054-9645-4691-8C5F-0B8281678AA2}" type="pres">
      <dgm:prSet presAssocID="{B8FCAC07-732F-4454-B4CB-4C98C8BA0E0F}" presName="img" presStyleLbl="fgImgPlace1" presStyleIdx="1" presStyleCnt="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8000" b="-78000"/>
          </a:stretch>
        </a:blipFill>
      </dgm:spPr>
    </dgm:pt>
    <dgm:pt modelId="{C8FDECED-836C-4BCA-8D9E-2E9DA311FCE0}" type="pres">
      <dgm:prSet presAssocID="{B8FCAC07-732F-4454-B4CB-4C98C8BA0E0F}" presName="text" presStyleLbl="node1" presStyleIdx="1" presStyleCnt="4">
        <dgm:presLayoutVars>
          <dgm:bulletEnabled val="1"/>
        </dgm:presLayoutVars>
      </dgm:prSet>
      <dgm:spPr/>
    </dgm:pt>
    <dgm:pt modelId="{0008C717-F167-45B0-8D30-B05FAB22EED6}" type="pres">
      <dgm:prSet presAssocID="{8CC60644-0438-4F94-BC3B-3E3286925A86}" presName="spacer" presStyleCnt="0"/>
      <dgm:spPr/>
    </dgm:pt>
    <dgm:pt modelId="{EB548C2E-5F02-4667-9EBE-5D7BC4568E99}" type="pres">
      <dgm:prSet presAssocID="{109AAE21-2F8D-40B6-8848-4F8360E9C084}" presName="comp" presStyleCnt="0"/>
      <dgm:spPr/>
    </dgm:pt>
    <dgm:pt modelId="{0215A881-838C-4BF4-90D5-19EF6B3EFD91}" type="pres">
      <dgm:prSet presAssocID="{109AAE21-2F8D-40B6-8848-4F8360E9C084}" presName="box" presStyleLbl="node1" presStyleIdx="2" presStyleCnt="4"/>
      <dgm:spPr/>
    </dgm:pt>
    <dgm:pt modelId="{83071FB3-EFD2-4AB7-A317-9FAE7C699F56}" type="pres">
      <dgm:prSet presAssocID="{109AAE21-2F8D-40B6-8848-4F8360E9C084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90B7F790-60D8-49C6-8194-02BD80E1E89D}" type="pres">
      <dgm:prSet presAssocID="{109AAE21-2F8D-40B6-8848-4F8360E9C084}" presName="text" presStyleLbl="node1" presStyleIdx="2" presStyleCnt="4">
        <dgm:presLayoutVars>
          <dgm:bulletEnabled val="1"/>
        </dgm:presLayoutVars>
      </dgm:prSet>
      <dgm:spPr/>
    </dgm:pt>
    <dgm:pt modelId="{0D09E20D-6EBA-469A-86EF-3AFA2FCA7608}" type="pres">
      <dgm:prSet presAssocID="{97094608-98DC-4981-B442-805B18A75DD7}" presName="spacer" presStyleCnt="0"/>
      <dgm:spPr/>
    </dgm:pt>
    <dgm:pt modelId="{4DAEB35E-7934-492F-8FC5-5FD1ADFD4197}" type="pres">
      <dgm:prSet presAssocID="{05D6614D-863E-4038-ABB8-815D1D440117}" presName="comp" presStyleCnt="0"/>
      <dgm:spPr/>
    </dgm:pt>
    <dgm:pt modelId="{1B1DFA36-F07F-4A6A-BD74-3FA8FE08CD22}" type="pres">
      <dgm:prSet presAssocID="{05D6614D-863E-4038-ABB8-815D1D440117}" presName="box" presStyleLbl="node1" presStyleIdx="3" presStyleCnt="4"/>
      <dgm:spPr/>
    </dgm:pt>
    <dgm:pt modelId="{725DB2A0-A43E-4AAA-A834-F4F9542ABEE6}" type="pres">
      <dgm:prSet presAssocID="{05D6614D-863E-4038-ABB8-815D1D440117}" presName="img" presStyleLbl="fgImgPlace1" presStyleIdx="3" presStyleCnt="4" custScaleY="104900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C674505-F43C-49A7-94AA-07B295502742}" type="pres">
      <dgm:prSet presAssocID="{05D6614D-863E-4038-ABB8-815D1D440117}" presName="text" presStyleLbl="node1" presStyleIdx="3" presStyleCnt="4">
        <dgm:presLayoutVars>
          <dgm:bulletEnabled val="1"/>
        </dgm:presLayoutVars>
      </dgm:prSet>
      <dgm:spPr/>
    </dgm:pt>
  </dgm:ptLst>
  <dgm:cxnLst>
    <dgm:cxn modelId="{06626D08-B21A-4A42-9AFE-9CBC15B48198}" type="presOf" srcId="{BFE5A13C-0C05-42EB-B491-1A2E55790911}" destId="{F794EBED-1A62-4763-865E-D001427576D6}" srcOrd="1" destOrd="0" presId="urn:microsoft.com/office/officeart/2005/8/layout/vList4"/>
    <dgm:cxn modelId="{07FAA90E-496A-4638-9B68-ADF45E5B6DCB}" srcId="{E1EB5E05-29B5-4315-835C-4FD45A06AC9B}" destId="{BFE5A13C-0C05-42EB-B491-1A2E55790911}" srcOrd="0" destOrd="0" parTransId="{A0612346-C65F-4ACF-8D7D-2A45BB4B41A4}" sibTransId="{762079A0-9B41-476E-A587-8488B067F897}"/>
    <dgm:cxn modelId="{27365761-0898-4140-A0F8-06A423C327B6}" srcId="{E1EB5E05-29B5-4315-835C-4FD45A06AC9B}" destId="{109AAE21-2F8D-40B6-8848-4F8360E9C084}" srcOrd="2" destOrd="0" parTransId="{31881060-424E-4BF1-8927-AF47EFB63078}" sibTransId="{97094608-98DC-4981-B442-805B18A75DD7}"/>
    <dgm:cxn modelId="{92E5B963-0050-4A00-B0AD-5CA242B0FEDC}" srcId="{E1EB5E05-29B5-4315-835C-4FD45A06AC9B}" destId="{B8FCAC07-732F-4454-B4CB-4C98C8BA0E0F}" srcOrd="1" destOrd="0" parTransId="{7798F404-B33B-47CA-B758-4F29DA3E233B}" sibTransId="{8CC60644-0438-4F94-BC3B-3E3286925A86}"/>
    <dgm:cxn modelId="{6C09F24C-0480-4978-B341-8F67A9A48316}" type="presOf" srcId="{05D6614D-863E-4038-ABB8-815D1D440117}" destId="{5C674505-F43C-49A7-94AA-07B295502742}" srcOrd="1" destOrd="0" presId="urn:microsoft.com/office/officeart/2005/8/layout/vList4"/>
    <dgm:cxn modelId="{C308D66F-132C-4F3C-B2E3-02F6FE89E6A1}" srcId="{E1EB5E05-29B5-4315-835C-4FD45A06AC9B}" destId="{05D6614D-863E-4038-ABB8-815D1D440117}" srcOrd="3" destOrd="0" parTransId="{BD90471A-6D63-49D0-82F0-BFAF5ED6E505}" sibTransId="{8326995A-E855-462D-8291-0240C67E4326}"/>
    <dgm:cxn modelId="{A1CC04AD-C182-40AD-9773-CE93BB4F002A}" type="presOf" srcId="{BFE5A13C-0C05-42EB-B491-1A2E55790911}" destId="{9CF143DE-41FF-4EB6-AD05-AFD95749787B}" srcOrd="0" destOrd="0" presId="urn:microsoft.com/office/officeart/2005/8/layout/vList4"/>
    <dgm:cxn modelId="{CDC209C7-3E76-4F5C-8ED8-A91897CABF5C}" type="presOf" srcId="{B8FCAC07-732F-4454-B4CB-4C98C8BA0E0F}" destId="{C8FDECED-836C-4BCA-8D9E-2E9DA311FCE0}" srcOrd="1" destOrd="0" presId="urn:microsoft.com/office/officeart/2005/8/layout/vList4"/>
    <dgm:cxn modelId="{417F75C7-351C-4969-86BB-0BA2EC904295}" type="presOf" srcId="{109AAE21-2F8D-40B6-8848-4F8360E9C084}" destId="{0215A881-838C-4BF4-90D5-19EF6B3EFD91}" srcOrd="0" destOrd="0" presId="urn:microsoft.com/office/officeart/2005/8/layout/vList4"/>
    <dgm:cxn modelId="{0144CCD0-38F8-45F8-AE1D-CD1A73C606D1}" type="presOf" srcId="{109AAE21-2F8D-40B6-8848-4F8360E9C084}" destId="{90B7F790-60D8-49C6-8194-02BD80E1E89D}" srcOrd="1" destOrd="0" presId="urn:microsoft.com/office/officeart/2005/8/layout/vList4"/>
    <dgm:cxn modelId="{887DB4D6-E07F-41EA-B96D-3B071B808CAD}" type="presOf" srcId="{05D6614D-863E-4038-ABB8-815D1D440117}" destId="{1B1DFA36-F07F-4A6A-BD74-3FA8FE08CD22}" srcOrd="0" destOrd="0" presId="urn:microsoft.com/office/officeart/2005/8/layout/vList4"/>
    <dgm:cxn modelId="{22FBACE6-7A84-4327-9E62-6F456AAAD65F}" type="presOf" srcId="{E1EB5E05-29B5-4315-835C-4FD45A06AC9B}" destId="{61A41ADD-E1CB-4D04-83A2-3DF81D356599}" srcOrd="0" destOrd="0" presId="urn:microsoft.com/office/officeart/2005/8/layout/vList4"/>
    <dgm:cxn modelId="{4C06F8F4-62B8-45FA-AE54-7608896ADCEE}" type="presOf" srcId="{B8FCAC07-732F-4454-B4CB-4C98C8BA0E0F}" destId="{EBE45B9E-19E6-4390-9D4F-50FA30287EF3}" srcOrd="0" destOrd="0" presId="urn:microsoft.com/office/officeart/2005/8/layout/vList4"/>
    <dgm:cxn modelId="{EA62F8D0-5F3B-4659-BFCD-063C232C42C2}" type="presParOf" srcId="{61A41ADD-E1CB-4D04-83A2-3DF81D356599}" destId="{BC1B526B-276E-4A00-97BE-3F8BC267CFCE}" srcOrd="0" destOrd="0" presId="urn:microsoft.com/office/officeart/2005/8/layout/vList4"/>
    <dgm:cxn modelId="{CAFF87B1-077B-47B9-8528-6340B380C5C4}" type="presParOf" srcId="{BC1B526B-276E-4A00-97BE-3F8BC267CFCE}" destId="{9CF143DE-41FF-4EB6-AD05-AFD95749787B}" srcOrd="0" destOrd="0" presId="urn:microsoft.com/office/officeart/2005/8/layout/vList4"/>
    <dgm:cxn modelId="{E2B35797-4268-45BF-837F-65E86563F779}" type="presParOf" srcId="{BC1B526B-276E-4A00-97BE-3F8BC267CFCE}" destId="{69879585-8BDF-4661-A27E-F817C77E3AB3}" srcOrd="1" destOrd="0" presId="urn:microsoft.com/office/officeart/2005/8/layout/vList4"/>
    <dgm:cxn modelId="{2BA2AFBC-5423-4605-BAC7-BF99B734C3B9}" type="presParOf" srcId="{BC1B526B-276E-4A00-97BE-3F8BC267CFCE}" destId="{F794EBED-1A62-4763-865E-D001427576D6}" srcOrd="2" destOrd="0" presId="urn:microsoft.com/office/officeart/2005/8/layout/vList4"/>
    <dgm:cxn modelId="{E3DBA88D-73F3-4E51-9E8A-7CBDDA101C2F}" type="presParOf" srcId="{61A41ADD-E1CB-4D04-83A2-3DF81D356599}" destId="{6547245F-627F-4946-A9DA-6D1B5A9F67CB}" srcOrd="1" destOrd="0" presId="urn:microsoft.com/office/officeart/2005/8/layout/vList4"/>
    <dgm:cxn modelId="{5A542A85-C44C-4602-B262-0F61781C0AAE}" type="presParOf" srcId="{61A41ADD-E1CB-4D04-83A2-3DF81D356599}" destId="{C51D6FB7-A9E3-4630-B727-118FB1B73C61}" srcOrd="2" destOrd="0" presId="urn:microsoft.com/office/officeart/2005/8/layout/vList4"/>
    <dgm:cxn modelId="{5ABC672B-2951-4B57-9CE8-1AC1697F51CD}" type="presParOf" srcId="{C51D6FB7-A9E3-4630-B727-118FB1B73C61}" destId="{EBE45B9E-19E6-4390-9D4F-50FA30287EF3}" srcOrd="0" destOrd="0" presId="urn:microsoft.com/office/officeart/2005/8/layout/vList4"/>
    <dgm:cxn modelId="{FC623B74-8BC5-4A82-B78F-B2E6AC6B419D}" type="presParOf" srcId="{C51D6FB7-A9E3-4630-B727-118FB1B73C61}" destId="{F1347054-9645-4691-8C5F-0B8281678AA2}" srcOrd="1" destOrd="0" presId="urn:microsoft.com/office/officeart/2005/8/layout/vList4"/>
    <dgm:cxn modelId="{0C0B885E-9F81-480F-ABE6-031EE616EB2B}" type="presParOf" srcId="{C51D6FB7-A9E3-4630-B727-118FB1B73C61}" destId="{C8FDECED-836C-4BCA-8D9E-2E9DA311FCE0}" srcOrd="2" destOrd="0" presId="urn:microsoft.com/office/officeart/2005/8/layout/vList4"/>
    <dgm:cxn modelId="{B588F453-9D24-410E-9929-6915EC03033A}" type="presParOf" srcId="{61A41ADD-E1CB-4D04-83A2-3DF81D356599}" destId="{0008C717-F167-45B0-8D30-B05FAB22EED6}" srcOrd="3" destOrd="0" presId="urn:microsoft.com/office/officeart/2005/8/layout/vList4"/>
    <dgm:cxn modelId="{D69ED641-7A27-442B-8BEE-7E6001594786}" type="presParOf" srcId="{61A41ADD-E1CB-4D04-83A2-3DF81D356599}" destId="{EB548C2E-5F02-4667-9EBE-5D7BC4568E99}" srcOrd="4" destOrd="0" presId="urn:microsoft.com/office/officeart/2005/8/layout/vList4"/>
    <dgm:cxn modelId="{F5A1F0D2-69A9-4458-9E9E-7EB861FB2523}" type="presParOf" srcId="{EB548C2E-5F02-4667-9EBE-5D7BC4568E99}" destId="{0215A881-838C-4BF4-90D5-19EF6B3EFD91}" srcOrd="0" destOrd="0" presId="urn:microsoft.com/office/officeart/2005/8/layout/vList4"/>
    <dgm:cxn modelId="{FB43CA95-3B80-43AD-84B8-5861F4CA00EF}" type="presParOf" srcId="{EB548C2E-5F02-4667-9EBE-5D7BC4568E99}" destId="{83071FB3-EFD2-4AB7-A317-9FAE7C699F56}" srcOrd="1" destOrd="0" presId="urn:microsoft.com/office/officeart/2005/8/layout/vList4"/>
    <dgm:cxn modelId="{938659A8-CC35-407C-8051-7E4A61B82EDC}" type="presParOf" srcId="{EB548C2E-5F02-4667-9EBE-5D7BC4568E99}" destId="{90B7F790-60D8-49C6-8194-02BD80E1E89D}" srcOrd="2" destOrd="0" presId="urn:microsoft.com/office/officeart/2005/8/layout/vList4"/>
    <dgm:cxn modelId="{925FA864-ECA9-47BB-9550-825CFB88FA65}" type="presParOf" srcId="{61A41ADD-E1CB-4D04-83A2-3DF81D356599}" destId="{0D09E20D-6EBA-469A-86EF-3AFA2FCA7608}" srcOrd="5" destOrd="0" presId="urn:microsoft.com/office/officeart/2005/8/layout/vList4"/>
    <dgm:cxn modelId="{453ED611-B7AA-40D5-B2A4-25F1158495F5}" type="presParOf" srcId="{61A41ADD-E1CB-4D04-83A2-3DF81D356599}" destId="{4DAEB35E-7934-492F-8FC5-5FD1ADFD4197}" srcOrd="6" destOrd="0" presId="urn:microsoft.com/office/officeart/2005/8/layout/vList4"/>
    <dgm:cxn modelId="{2D93A730-8DC8-4421-A5A6-5DB2EA00329E}" type="presParOf" srcId="{4DAEB35E-7934-492F-8FC5-5FD1ADFD4197}" destId="{1B1DFA36-F07F-4A6A-BD74-3FA8FE08CD22}" srcOrd="0" destOrd="0" presId="urn:microsoft.com/office/officeart/2005/8/layout/vList4"/>
    <dgm:cxn modelId="{73CCDA53-234C-4E56-9E56-3EE154B3ED39}" type="presParOf" srcId="{4DAEB35E-7934-492F-8FC5-5FD1ADFD4197}" destId="{725DB2A0-A43E-4AAA-A834-F4F9542ABEE6}" srcOrd="1" destOrd="0" presId="urn:microsoft.com/office/officeart/2005/8/layout/vList4"/>
    <dgm:cxn modelId="{6D453CDF-AFE3-4A32-B86B-6413B8FB7FDB}" type="presParOf" srcId="{4DAEB35E-7934-492F-8FC5-5FD1ADFD4197}" destId="{5C674505-F43C-49A7-94AA-07B2955027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BDDC20-E883-4999-9EE6-010B2D65CF7A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B4F678B-18F3-413A-A447-D591243B0A43}">
      <dgm:prSet phldrT="[Tekst]" custT="1"/>
      <dgm:spPr/>
      <dgm:t>
        <a:bodyPr/>
        <a:lstStyle/>
        <a:p>
          <a:r>
            <a:rPr lang="es-ES" sz="2400" b="1">
              <a:solidFill>
                <a:schemeClr val="tx1"/>
              </a:solidFill>
            </a:rPr>
            <a:t>integración y actividad social</a:t>
          </a:r>
        </a:p>
      </dgm:t>
    </dgm:pt>
    <dgm:pt modelId="{865CBA02-664E-4FBA-A154-DFD262A8491D}" type="parTrans" cxnId="{ED6BA009-B616-42C2-B3D0-701528FE8198}">
      <dgm:prSet/>
      <dgm:spPr/>
      <dgm:t>
        <a:bodyPr/>
        <a:lstStyle/>
        <a:p>
          <a:endParaRPr lang="pl-PL"/>
        </a:p>
      </dgm:t>
    </dgm:pt>
    <dgm:pt modelId="{7F6F6607-FFA0-430F-B465-29B389F660B2}" type="sibTrans" cxnId="{ED6BA009-B616-42C2-B3D0-701528FE8198}">
      <dgm:prSet/>
      <dgm:spPr/>
      <dgm:t>
        <a:bodyPr/>
        <a:lstStyle/>
        <a:p>
          <a:endParaRPr lang="pl-PL"/>
        </a:p>
      </dgm:t>
    </dgm:pt>
    <dgm:pt modelId="{483ED1AC-1F59-44D6-87F7-C14B741B1292}">
      <dgm:prSet phldrT="[Tekst]" custT="1"/>
      <dgm:spPr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endParaRPr lang="es-ES" sz="2400" b="1" dirty="0">
            <a:solidFill>
              <a:schemeClr val="tx1"/>
            </a:solidFill>
          </a:endParaRPr>
        </a:p>
        <a:p>
          <a:pPr>
            <a:spcAft>
              <a:spcPts val="600"/>
            </a:spcAft>
          </a:pPr>
          <a:r>
            <a:rPr lang="es-ES" sz="2400" b="1" dirty="0">
              <a:solidFill>
                <a:schemeClr val="tx1"/>
              </a:solidFill>
            </a:rPr>
            <a:t>activación profesional: </a:t>
          </a:r>
          <a:r>
            <a:rPr lang="es-ES" sz="2400" b="1" dirty="0">
              <a:solidFill>
                <a:srgbClr val="C00000"/>
              </a:solidFill>
            </a:rPr>
            <a:t>Ayuda en la formación en idiomas</a:t>
          </a:r>
        </a:p>
        <a:p>
          <a:pPr>
            <a:spcAft>
              <a:spcPts val="600"/>
            </a:spcAft>
          </a:pPr>
          <a:r>
            <a:rPr lang="es-ES" sz="2400" b="1" dirty="0">
              <a:solidFill>
                <a:srgbClr val="C00000"/>
              </a:solidFill>
            </a:rPr>
            <a:t> asistencia para encontrar un trabajo </a:t>
          </a:r>
        </a:p>
        <a:p>
          <a:pPr>
            <a:spcAft>
              <a:spcPts val="600"/>
            </a:spcAft>
          </a:pPr>
          <a:r>
            <a:rPr lang="es-ES" sz="2400" b="1" dirty="0">
              <a:solidFill>
                <a:srgbClr val="C00000"/>
              </a:solidFill>
            </a:rPr>
            <a:t>formación profesional</a:t>
          </a:r>
        </a:p>
        <a:p>
          <a:pPr>
            <a:spcAft>
              <a:spcPct val="35000"/>
            </a:spcAft>
          </a:pPr>
          <a:endParaRPr lang="pl-PL" sz="1800" dirty="0"/>
        </a:p>
      </dgm:t>
    </dgm:pt>
    <dgm:pt modelId="{D8DC13BC-F2FE-4543-84BB-C37D26388CAF}" type="parTrans" cxnId="{B647D6F0-69E3-4BB1-A138-52C0802F8A65}">
      <dgm:prSet/>
      <dgm:spPr/>
      <dgm:t>
        <a:bodyPr/>
        <a:lstStyle/>
        <a:p>
          <a:endParaRPr lang="pl-PL"/>
        </a:p>
      </dgm:t>
    </dgm:pt>
    <dgm:pt modelId="{39A6CDCF-BB25-48DF-8CAF-249F6FC2758E}" type="sibTrans" cxnId="{B647D6F0-69E3-4BB1-A138-52C0802F8A65}">
      <dgm:prSet/>
      <dgm:spPr/>
      <dgm:t>
        <a:bodyPr/>
        <a:lstStyle/>
        <a:p>
          <a:endParaRPr lang="pl-PL"/>
        </a:p>
      </dgm:t>
    </dgm:pt>
    <dgm:pt modelId="{02211C29-4533-48C3-9EF9-A2BA86C08BF7}" type="pres">
      <dgm:prSet presAssocID="{2EBDDC20-E883-4999-9EE6-010B2D65CF7A}" presName="compositeShape" presStyleCnt="0">
        <dgm:presLayoutVars>
          <dgm:chMax val="2"/>
          <dgm:dir/>
          <dgm:resizeHandles val="exact"/>
        </dgm:presLayoutVars>
      </dgm:prSet>
      <dgm:spPr/>
    </dgm:pt>
    <dgm:pt modelId="{7B258325-1BD4-4222-AD63-8149A42B3AB3}" type="pres">
      <dgm:prSet presAssocID="{2EBDDC20-E883-4999-9EE6-010B2D65CF7A}" presName="ribbon" presStyleLbl="node1" presStyleIdx="0" presStyleCnt="1" custScaleY="133929"/>
      <dgm:spPr>
        <a:solidFill>
          <a:schemeClr val="bg2">
            <a:lumMod val="90000"/>
          </a:schemeClr>
        </a:solidFill>
      </dgm:spPr>
    </dgm:pt>
    <dgm:pt modelId="{FBA2D937-D6F4-4B69-BE20-623BF58B0C41}" type="pres">
      <dgm:prSet presAssocID="{2EBDDC20-E883-4999-9EE6-010B2D65CF7A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010F3222-BC11-479C-9E1B-A458256EB9EC}" type="pres">
      <dgm:prSet presAssocID="{2EBDDC20-E883-4999-9EE6-010B2D65CF7A}" presName="rightArrowText" presStyleLbl="node1" presStyleIdx="0" presStyleCnt="1" custScaleX="113049" custScaleY="153213" custLinFactNeighborY="6181">
        <dgm:presLayoutVars>
          <dgm:chMax val="0"/>
          <dgm:bulletEnabled val="1"/>
        </dgm:presLayoutVars>
      </dgm:prSet>
      <dgm:spPr/>
    </dgm:pt>
  </dgm:ptLst>
  <dgm:cxnLst>
    <dgm:cxn modelId="{ED6BA009-B616-42C2-B3D0-701528FE8198}" srcId="{2EBDDC20-E883-4999-9EE6-010B2D65CF7A}" destId="{1B4F678B-18F3-413A-A447-D591243B0A43}" srcOrd="0" destOrd="0" parTransId="{865CBA02-664E-4FBA-A154-DFD262A8491D}" sibTransId="{7F6F6607-FFA0-430F-B465-29B389F660B2}"/>
    <dgm:cxn modelId="{B7FDB9B2-13BB-46BA-9129-FEBE0E029996}" type="presOf" srcId="{483ED1AC-1F59-44D6-87F7-C14B741B1292}" destId="{010F3222-BC11-479C-9E1B-A458256EB9EC}" srcOrd="0" destOrd="0" presId="urn:microsoft.com/office/officeart/2005/8/layout/arrow6"/>
    <dgm:cxn modelId="{BC1B25B6-F244-46D5-A35C-D14E33FB3A95}" type="presOf" srcId="{1B4F678B-18F3-413A-A447-D591243B0A43}" destId="{FBA2D937-D6F4-4B69-BE20-623BF58B0C41}" srcOrd="0" destOrd="0" presId="urn:microsoft.com/office/officeart/2005/8/layout/arrow6"/>
    <dgm:cxn modelId="{9AC9C4BB-6AAE-49D2-ABE4-46B1992FC655}" type="presOf" srcId="{2EBDDC20-E883-4999-9EE6-010B2D65CF7A}" destId="{02211C29-4533-48C3-9EF9-A2BA86C08BF7}" srcOrd="0" destOrd="0" presId="urn:microsoft.com/office/officeart/2005/8/layout/arrow6"/>
    <dgm:cxn modelId="{B647D6F0-69E3-4BB1-A138-52C0802F8A65}" srcId="{2EBDDC20-E883-4999-9EE6-010B2D65CF7A}" destId="{483ED1AC-1F59-44D6-87F7-C14B741B1292}" srcOrd="1" destOrd="0" parTransId="{D8DC13BC-F2FE-4543-84BB-C37D26388CAF}" sibTransId="{39A6CDCF-BB25-48DF-8CAF-249F6FC2758E}"/>
    <dgm:cxn modelId="{F382DC2E-025D-40B4-AAA0-4A6547BDA55B}" type="presParOf" srcId="{02211C29-4533-48C3-9EF9-A2BA86C08BF7}" destId="{7B258325-1BD4-4222-AD63-8149A42B3AB3}" srcOrd="0" destOrd="0" presId="urn:microsoft.com/office/officeart/2005/8/layout/arrow6"/>
    <dgm:cxn modelId="{CBBADF76-8C62-4DE5-9640-2B13D3378CEE}" type="presParOf" srcId="{02211C29-4533-48C3-9EF9-A2BA86C08BF7}" destId="{FBA2D937-D6F4-4B69-BE20-623BF58B0C41}" srcOrd="1" destOrd="0" presId="urn:microsoft.com/office/officeart/2005/8/layout/arrow6"/>
    <dgm:cxn modelId="{1A55D582-EBD5-4FC1-BECB-CFC900CEA943}" type="presParOf" srcId="{02211C29-4533-48C3-9EF9-A2BA86C08BF7}" destId="{010F3222-BC11-479C-9E1B-A458256EB9E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143DE-41FF-4EB6-AD05-AFD95749787B}">
      <dsp:nvSpPr>
        <dsp:cNvPr id="0" name=""/>
        <dsp:cNvSpPr/>
      </dsp:nvSpPr>
      <dsp:spPr>
        <a:xfrm>
          <a:off x="0" y="59120"/>
          <a:ext cx="8128000" cy="76918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>
              <a:solidFill>
                <a:schemeClr val="tx1"/>
              </a:solidFill>
            </a:rPr>
            <a:t>900 ofertas </a:t>
          </a:r>
        </a:p>
      </dsp:txBody>
      <dsp:txXfrm>
        <a:off x="1745034" y="59120"/>
        <a:ext cx="6382965" cy="769182"/>
      </dsp:txXfrm>
    </dsp:sp>
    <dsp:sp modelId="{69879585-8BDF-4661-A27E-F817C77E3AB3}">
      <dsp:nvSpPr>
        <dsp:cNvPr id="0" name=""/>
        <dsp:cNvSpPr/>
      </dsp:nvSpPr>
      <dsp:spPr>
        <a:xfrm>
          <a:off x="344937" y="0"/>
          <a:ext cx="1174593" cy="9554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45B9E-19E6-4390-9D4F-50FA30287EF3}">
      <dsp:nvSpPr>
        <dsp:cNvPr id="0" name=""/>
        <dsp:cNvSpPr/>
      </dsp:nvSpPr>
      <dsp:spPr>
        <a:xfrm>
          <a:off x="0" y="1083408"/>
          <a:ext cx="8128000" cy="85728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104 millones de esloti polacos (aprox. </a:t>
          </a:r>
          <a:r>
            <a:rPr lang="es-ES" sz="2400" b="1" kern="1200" dirty="0">
              <a:solidFill>
                <a:srgbClr val="C00000"/>
              </a:solidFill>
            </a:rPr>
            <a:t>23 000 000 EUR</a:t>
          </a:r>
          <a:r>
            <a:rPr lang="es-ES" sz="2400" b="1" kern="1200" dirty="0">
              <a:solidFill>
                <a:schemeClr val="tx1"/>
              </a:solidFill>
            </a:rPr>
            <a:t>).</a:t>
          </a:r>
        </a:p>
      </dsp:txBody>
      <dsp:txXfrm>
        <a:off x="1745034" y="1083408"/>
        <a:ext cx="6382965" cy="857289"/>
      </dsp:txXfrm>
    </dsp:sp>
    <dsp:sp modelId="{F1347054-9645-4691-8C5F-0B8281678AA2}">
      <dsp:nvSpPr>
        <dsp:cNvPr id="0" name=""/>
        <dsp:cNvSpPr/>
      </dsp:nvSpPr>
      <dsp:spPr>
        <a:xfrm>
          <a:off x="119434" y="1074910"/>
          <a:ext cx="1625600" cy="9554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8000" b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5A881-838C-4BF4-90D5-19EF6B3EFD91}">
      <dsp:nvSpPr>
        <dsp:cNvPr id="0" name=""/>
        <dsp:cNvSpPr/>
      </dsp:nvSpPr>
      <dsp:spPr>
        <a:xfrm>
          <a:off x="0" y="2149821"/>
          <a:ext cx="8128000" cy="119434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43 000 participantes extranjeros</a:t>
          </a:r>
        </a:p>
      </dsp:txBody>
      <dsp:txXfrm>
        <a:off x="1745034" y="2149821"/>
        <a:ext cx="6382965" cy="1194345"/>
      </dsp:txXfrm>
    </dsp:sp>
    <dsp:sp modelId="{83071FB3-EFD2-4AB7-A317-9FAE7C699F56}">
      <dsp:nvSpPr>
        <dsp:cNvPr id="0" name=""/>
        <dsp:cNvSpPr/>
      </dsp:nvSpPr>
      <dsp:spPr>
        <a:xfrm>
          <a:off x="119434" y="2269256"/>
          <a:ext cx="1625600" cy="9554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DFA36-F07F-4A6A-BD74-3FA8FE08CD22}">
      <dsp:nvSpPr>
        <dsp:cNvPr id="0" name=""/>
        <dsp:cNvSpPr/>
      </dsp:nvSpPr>
      <dsp:spPr>
        <a:xfrm>
          <a:off x="0" y="3463602"/>
          <a:ext cx="8128000" cy="119434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>
              <a:solidFill>
                <a:schemeClr val="tx1"/>
              </a:solidFill>
            </a:rPr>
            <a:t>112 proyectos en ejecución </a:t>
          </a:r>
        </a:p>
      </dsp:txBody>
      <dsp:txXfrm>
        <a:off x="1745034" y="3463602"/>
        <a:ext cx="6382965" cy="1194345"/>
      </dsp:txXfrm>
    </dsp:sp>
    <dsp:sp modelId="{725DB2A0-A43E-4AAA-A834-F4F9542ABEE6}">
      <dsp:nvSpPr>
        <dsp:cNvPr id="0" name=""/>
        <dsp:cNvSpPr/>
      </dsp:nvSpPr>
      <dsp:spPr>
        <a:xfrm>
          <a:off x="119434" y="3559627"/>
          <a:ext cx="1625600" cy="10022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58325-1BD4-4222-AD63-8149A42B3AB3}">
      <dsp:nvSpPr>
        <dsp:cNvPr id="0" name=""/>
        <dsp:cNvSpPr/>
      </dsp:nvSpPr>
      <dsp:spPr>
        <a:xfrm>
          <a:off x="0" y="-168735"/>
          <a:ext cx="8128000" cy="4354299"/>
        </a:xfrm>
        <a:prstGeom prst="leftRightRibb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2D937-D6F4-4B69-BE20-623BF58B0C41}">
      <dsp:nvSpPr>
        <dsp:cNvPr id="0" name=""/>
        <dsp:cNvSpPr/>
      </dsp:nvSpPr>
      <dsp:spPr>
        <a:xfrm>
          <a:off x="975360" y="951773"/>
          <a:ext cx="2682239" cy="15930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>
              <a:solidFill>
                <a:schemeClr val="tx1"/>
              </a:solidFill>
            </a:rPr>
            <a:t>integración y actividad social</a:t>
          </a:r>
        </a:p>
      </dsp:txBody>
      <dsp:txXfrm>
        <a:off x="975360" y="951773"/>
        <a:ext cx="2682239" cy="1593088"/>
      </dsp:txXfrm>
    </dsp:sp>
    <dsp:sp modelId="{010F3222-BC11-479C-9E1B-A458256EB9EC}">
      <dsp:nvSpPr>
        <dsp:cNvPr id="0" name=""/>
        <dsp:cNvSpPr/>
      </dsp:nvSpPr>
      <dsp:spPr>
        <a:xfrm>
          <a:off x="3857178" y="1146569"/>
          <a:ext cx="3583562" cy="24408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s-ES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activación profesional: </a:t>
          </a:r>
          <a:r>
            <a:rPr lang="es-ES" sz="2400" b="1" kern="1200" dirty="0">
              <a:solidFill>
                <a:srgbClr val="C00000"/>
              </a:solidFill>
            </a:rPr>
            <a:t>Ayuda en la formación en idiomas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2400" b="1" kern="1200" dirty="0">
              <a:solidFill>
                <a:srgbClr val="C00000"/>
              </a:solidFill>
            </a:rPr>
            <a:t> asistencia para encontrar un trabajo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2400" b="1" kern="1200" dirty="0">
              <a:solidFill>
                <a:srgbClr val="C00000"/>
              </a:solidFill>
            </a:rPr>
            <a:t>formación profesional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/>
        </a:p>
      </dsp:txBody>
      <dsp:txXfrm>
        <a:off x="3857178" y="1146569"/>
        <a:ext cx="3583562" cy="2440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447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5483" y="0"/>
            <a:ext cx="2911263" cy="49447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DA0F1151-1314-4C4A-8463-6523854E8D7E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360731"/>
            <a:ext cx="2911263" cy="494471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5483" y="9360731"/>
            <a:ext cx="2911263" cy="494471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29472269-CFF5-4B69-941D-D70E3D9ADC77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17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72269-CFF5-4B69-941D-D70E3D9ADC7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0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72269-CFF5-4B69-941D-D70E3D9ADC7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70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72269-CFF5-4B69-941D-D70E3D9ADC7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89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Ahora me gustaría mostraros algunas fotos que ilustran </a:t>
            </a:r>
            <a:r>
              <a:rPr lang="es-ES" baseline="0" dirty="0"/>
              <a:t>las actividades de nuestro programa.</a:t>
            </a:r>
          </a:p>
          <a:p>
            <a:endParaRPr lang="pl-PL" baseline="0" dirty="0"/>
          </a:p>
          <a:p>
            <a:r>
              <a:rPr lang="es-ES" baseline="0" dirty="0"/>
              <a:t>En esta diapositiva se pueden ver a mujeres ucranianas que participan en talleres culinarios. Estas actividades son muy populares entre los proyectos. </a:t>
            </a:r>
          </a:p>
          <a:p>
            <a:endParaRPr lang="pl-PL" baseline="0" dirty="0"/>
          </a:p>
          <a:p>
            <a:r>
              <a:rPr lang="es-ES" baseline="0" dirty="0"/>
              <a:t>Otro ejemplo es la formación en floristería.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0A261-C54E-4C4F-A685-25BB3DDF98AB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965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Hay algún otro ejemplo </a:t>
            </a:r>
            <a:r>
              <a:rPr lang="es-ES" baseline="0" dirty="0"/>
              <a:t>de actividades:</a:t>
            </a:r>
          </a:p>
          <a:p>
            <a:r>
              <a:rPr lang="es-ES" dirty="0"/>
              <a:t>Talleres de tejido /</a:t>
            </a:r>
            <a:r>
              <a:rPr lang="es-ES" dirty="0" err="1"/>
              <a:t>łiwing</a:t>
            </a:r>
            <a:r>
              <a:rPr lang="es-ES" dirty="0"/>
              <a:t>/ </a:t>
            </a:r>
            <a:r>
              <a:rPr lang="es-ES" dirty="0" err="1"/>
              <a:t>tkactwo</a:t>
            </a:r>
            <a:r>
              <a:rPr lang="es-ES" dirty="0"/>
              <a:t>/</a:t>
            </a:r>
          </a:p>
          <a:p>
            <a:r>
              <a:rPr lang="es-ES" baseline="0" dirty="0"/>
              <a:t>Talleres de decoración navideña,</a:t>
            </a:r>
          </a:p>
          <a:p>
            <a:r>
              <a:rPr lang="es-ES" baseline="0" dirty="0"/>
              <a:t>Talleres de cocina,</a:t>
            </a:r>
          </a:p>
          <a:p>
            <a:r>
              <a:rPr lang="es-ES" baseline="0" dirty="0"/>
              <a:t>Talleres artísticos y</a:t>
            </a:r>
          </a:p>
          <a:p>
            <a:r>
              <a:rPr lang="es-ES" baseline="0" dirty="0"/>
              <a:t>Cursos de costura /</a:t>
            </a:r>
            <a:r>
              <a:rPr lang="es-ES" baseline="0" dirty="0" err="1"/>
              <a:t>sułing</a:t>
            </a:r>
            <a:r>
              <a:rPr lang="es-ES" baseline="0" dirty="0"/>
              <a:t>/ </a:t>
            </a:r>
            <a:r>
              <a:rPr lang="es-ES" baseline="0" dirty="0" err="1"/>
              <a:t>szycie</a:t>
            </a:r>
            <a:r>
              <a:rPr lang="es-ES" baseline="0" dirty="0"/>
              <a:t>/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00A261-C54E-4C4F-A685-25BB3DDF98AB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927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A681-DF0F-4072-BCE8-FD082AD1280F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E459-CCEE-4746-B5CA-0EDA8417E4F0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23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A681-DF0F-4072-BCE8-FD082AD1280F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E459-CCEE-4746-B5CA-0EDA8417E4F0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8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A681-DF0F-4072-BCE8-FD082AD1280F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E459-CCEE-4746-B5CA-0EDA8417E4F0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86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A681-DF0F-4072-BCE8-FD082AD1280F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E459-CCEE-4746-B5CA-0EDA8417E4F0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73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A681-DF0F-4072-BCE8-FD082AD1280F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E459-CCEE-4746-B5CA-0EDA8417E4F0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49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A681-DF0F-4072-BCE8-FD082AD1280F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E459-CCEE-4746-B5CA-0EDA8417E4F0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54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A681-DF0F-4072-BCE8-FD082AD1280F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E459-CCEE-4746-B5CA-0EDA8417E4F0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54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A681-DF0F-4072-BCE8-FD082AD1280F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E459-CCEE-4746-B5CA-0EDA8417E4F0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71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A681-DF0F-4072-BCE8-FD082AD1280F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E459-CCEE-4746-B5CA-0EDA8417E4F0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13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A681-DF0F-4072-BCE8-FD082AD1280F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E459-CCEE-4746-B5CA-0EDA8417E4F0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0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A681-DF0F-4072-BCE8-FD082AD1280F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E459-CCEE-4746-B5CA-0EDA8417E4F0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2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A681-DF0F-4072-BCE8-FD082AD1280F}" type="datetimeFigureOut">
              <a:rPr lang="pl-PL" smtClean="0"/>
              <a:t>10.10.2023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4E459-CCEE-4746-B5CA-0EDA8417E4F0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52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ferty.praca.gov.pl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unitis.pl/projekty-realizowane/integracja-praca-nadziej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C84903-36BB-42B1-8162-1AF107C7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>
                <a:latin typeface="+mn-lt"/>
              </a:rPr>
              <a:t>Servicio público de empleo - Polonia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B2332-421F-46D5-9CD2-A146C0F4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9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l-PL" sz="1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endParaRPr lang="pl-PL" dirty="0"/>
          </a:p>
          <a:p>
            <a:pPr marL="0" indent="0" algn="ctr">
              <a:buNone/>
            </a:pPr>
            <a:r>
              <a:rPr lang="es-ES" sz="11200" b="1" i="1" dirty="0">
                <a:solidFill>
                  <a:srgbClr val="000099"/>
                </a:solidFill>
              </a:rPr>
              <a:t>NADIE SE QUEDA ATRÁS </a:t>
            </a:r>
          </a:p>
          <a:p>
            <a:pPr marL="0" indent="0" algn="ctr">
              <a:buNone/>
            </a:pPr>
            <a:endParaRPr lang="pl-PL" sz="8600" b="1" i="1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s-ES" sz="8600" b="1" i="1" dirty="0">
                <a:solidFill>
                  <a:srgbClr val="000099"/>
                </a:solidFill>
              </a:rPr>
              <a:t>Práctica sobre actualización y mejora de las competencias dirigidas a personas refugiadas de Ucrania </a:t>
            </a:r>
          </a:p>
          <a:p>
            <a:pPr marL="0" indent="0" algn="ctr">
              <a:buNone/>
            </a:pPr>
            <a:endParaRPr lang="en-US" sz="4600" b="1" i="1" dirty="0">
              <a:solidFill>
                <a:srgbClr val="000099"/>
              </a:solidFill>
            </a:endParaRP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es-ES" sz="6400" b="1" dirty="0">
                <a:latin typeface="Arial" panose="020B0604020202020204" pitchFamily="34" charset="0"/>
              </a:rPr>
              <a:t>Conferencia de alto nivel </a:t>
            </a:r>
          </a:p>
          <a:p>
            <a:pPr marL="0" indent="0" algn="ctr">
              <a:buNone/>
            </a:pPr>
            <a:r>
              <a:rPr lang="es-ES" sz="6400" b="1" dirty="0">
                <a:latin typeface="Arial" panose="020B0604020202020204" pitchFamily="34" charset="0"/>
              </a:rPr>
              <a:t>Año Europeo de las Competencias y de las Políticas Activas de Empleo</a:t>
            </a:r>
          </a:p>
          <a:p>
            <a:pPr marL="0" indent="0" algn="ctr">
              <a:buNone/>
            </a:pPr>
            <a:endParaRPr lang="pl-PL" sz="6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6400" b="1" dirty="0">
                <a:solidFill>
                  <a:srgbClr val="000000"/>
                </a:solidFill>
                <a:latin typeface="Arial" panose="020B0604020202020204" pitchFamily="34" charset="0"/>
              </a:rPr>
              <a:t>Barcelona </a:t>
            </a:r>
          </a:p>
          <a:p>
            <a:pPr marL="0" indent="0" algn="ctr">
              <a:buNone/>
            </a:pPr>
            <a:r>
              <a:rPr lang="es-ES" sz="6400" b="1" dirty="0">
                <a:solidFill>
                  <a:srgbClr val="000000"/>
                </a:solidFill>
                <a:latin typeface="Arial" panose="020B0604020202020204" pitchFamily="34" charset="0"/>
              </a:rPr>
              <a:t>19-20 de octubre de 2022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749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D4AA8F33-24CF-46B1-B1B5-699DCFE61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5" y="345488"/>
            <a:ext cx="2788539" cy="371805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0F97FD3-8568-46C2-8406-EF23671E3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1" y="3286718"/>
            <a:ext cx="3886199" cy="259079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BA133CD-077C-4FDF-9F63-82F497F4C0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38" y="3099195"/>
            <a:ext cx="4114593" cy="291465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CFAA881-D1B8-43DB-8195-6ECC57A175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21" y="2381"/>
            <a:ext cx="4230572" cy="291465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C62DF06-0384-462E-A54A-971BBD4A12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5" y="184545"/>
            <a:ext cx="3886199" cy="291465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7ECDF048-EE32-4998-B9A8-698F421074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3" y="4350410"/>
            <a:ext cx="3456151" cy="23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5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F1B56A-494B-4990-BA44-D3F87373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/>
          </a:bodyPr>
          <a:lstStyle/>
          <a:p>
            <a:pPr algn="ctr"/>
            <a:r>
              <a:rPr lang="es-ES" sz="2800" b="1">
                <a:solidFill>
                  <a:srgbClr val="000099"/>
                </a:solidFill>
                <a:latin typeface="+mn-lt"/>
              </a:rPr>
              <a:t>Apoyo a las personas refugiadas de Ucrania – cooperación con la Organización Internacional para las Migraciones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2B1916-46A4-428A-AB0F-026C8269B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972"/>
            <a:ext cx="10515600" cy="49359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 Crear un mapa de cualificaciones en profesiones reguladas definidas en la legislación ucraniana y aplicadas en Ucrania, para compararlas con las normas vigentes en Polonia.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 Organización de cuatro reuniones de la Mesa Intersectorial para la Inserción Laboral. Las reuniones tuvieron como objetivo desarrollar recomendaciones para la inclusión de los refugiados en el mercado laboral y la sociedad a nivel nacional y local.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 Entrega de traductores móviles VASCO a oficinas de trabajo.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 Organización de formación en idioma ucraniano, dos ediciones de formación en línea en el ámbito de la integración y la comunicación intercultural y formación contra la discriminación para el personal de las oficinas de empleo.</a:t>
            </a:r>
          </a:p>
        </p:txBody>
      </p:sp>
    </p:spTree>
    <p:extLst>
      <p:ext uri="{BB962C8B-B14F-4D97-AF65-F5344CB8AC3E}">
        <p14:creationId xmlns:p14="http://schemas.microsoft.com/office/powerpoint/2010/main" val="359143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F1B56A-494B-4990-BA44-D3F87373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2326"/>
            <a:ext cx="10515600" cy="875846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000099"/>
                </a:solidFill>
                <a:latin typeface="+mn-lt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84329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302227AA-0253-498B-9FDC-BF83DAF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78184"/>
            <a:ext cx="10515600" cy="1117180"/>
          </a:xfrm>
        </p:spPr>
        <p:txBody>
          <a:bodyPr>
            <a:noAutofit/>
          </a:bodyPr>
          <a:lstStyle/>
          <a:p>
            <a:pPr algn="ctr"/>
            <a:r>
              <a:rPr lang="es-ES" sz="2800" b="1">
                <a:solidFill>
                  <a:srgbClr val="000099"/>
                </a:solidFill>
                <a:latin typeface="+mn-lt"/>
              </a:rPr>
              <a:t>Apoyo a las personas refugiadas de Ucrania, principales ayudas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5DDACAA1-7877-46AD-B6EE-A387E54D9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886" y="1156996"/>
            <a:ext cx="11411338" cy="4665306"/>
          </a:xfrm>
        </p:spPr>
        <p:txBody>
          <a:bodyPr>
            <a:normAutofit/>
          </a:bodyPr>
          <a:lstStyle/>
          <a:p>
            <a:pPr algn="just"/>
            <a:endParaRPr lang="pl-PL" dirty="0"/>
          </a:p>
          <a:p>
            <a:pPr algn="just"/>
            <a:endParaRPr lang="pl-PL" dirty="0"/>
          </a:p>
          <a:p>
            <a:pPr marL="0" indent="0" algn="r">
              <a:buNone/>
            </a:pPr>
            <a:r>
              <a:rPr lang="es-ES" sz="2400" b="1" dirty="0">
                <a:solidFill>
                  <a:srgbClr val="000099"/>
                </a:solidFill>
              </a:rPr>
              <a:t>Apoyo a las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s-ES" sz="2400" b="1" dirty="0">
                <a:solidFill>
                  <a:srgbClr val="000099"/>
                </a:solidFill>
              </a:rPr>
              <a:t>oficinas de empleo</a:t>
            </a:r>
            <a:r>
              <a:rPr lang="en-US" sz="2400" b="1" dirty="0">
                <a:solidFill>
                  <a:srgbClr val="000099"/>
                </a:solidFill>
              </a:rPr>
              <a:t>: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14CDA91B-F499-47ED-B757-9637DD2AFDE5}"/>
              </a:ext>
            </a:extLst>
          </p:cNvPr>
          <p:cNvSpPr/>
          <p:nvPr/>
        </p:nvSpPr>
        <p:spPr>
          <a:xfrm>
            <a:off x="1328057" y="1530039"/>
            <a:ext cx="4767943" cy="62364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n w="0"/>
                <a:solidFill>
                  <a:srgbClr val="C00000"/>
                </a:solidFill>
              </a:rPr>
              <a:t>Apertura del mercado de trabajo</a:t>
            </a:r>
            <a:endParaRPr lang="pl-PL" sz="24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6A7EBE0-7440-4E1E-802B-9BF097454A39}"/>
              </a:ext>
            </a:extLst>
          </p:cNvPr>
          <p:cNvSpPr/>
          <p:nvPr/>
        </p:nvSpPr>
        <p:spPr>
          <a:xfrm>
            <a:off x="253219" y="2612570"/>
            <a:ext cx="11718388" cy="347254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Identificación de los </a:t>
            </a:r>
            <a:r>
              <a:rPr lang="es-ES" sz="2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puntos de información </a:t>
            </a:r>
            <a:r>
              <a:rPr lang="es-ES" sz="20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 de las mesas de registro en las 340 oficinas de empleo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Línea directa con asesores con conocimientos de la lengua ucraniana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Línea directa con empleadores que tienen la intención de emplear a la población ucraniana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Ofertas de trabajo para la población ucraniana en la base de datos de empleo público </a:t>
            </a:r>
            <a:r>
              <a:rPr lang="pl-PL" sz="2000" b="1" u="sng" dirty="0">
                <a:solidFill>
                  <a:srgbClr val="000099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https://oferty.praca.gov.pl</a:t>
            </a:r>
            <a:r>
              <a:rPr lang="pl-PL" sz="2000" b="1" u="sng" dirty="0">
                <a:solidFill>
                  <a:srgbClr val="0000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2000" b="1" u="sng" dirty="0">
              <a:solidFill>
                <a:srgbClr val="00009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Plataformas en línea </a:t>
            </a:r>
            <a:r>
              <a:rPr lang="es-ES" sz="20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para la búsqueda de empleo para la población ucraniana </a:t>
            </a:r>
            <a:r>
              <a:rPr lang="pl-PL" b="1" u="sng" dirty="0">
                <a:solidFill>
                  <a:srgbClr val="000099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https://oferty.praca.gov.pl</a:t>
            </a:r>
            <a:r>
              <a:rPr lang="pl-PL" b="1" u="sng" dirty="0">
                <a:solidFill>
                  <a:srgbClr val="0000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000" b="1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2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9BFF92-29EB-44E4-908D-01BC08F6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>
                <a:solidFill>
                  <a:srgbClr val="000099"/>
                </a:solidFill>
                <a:latin typeface="+mn-lt"/>
              </a:rPr>
              <a:t>Apoyo a personas refugiadas de Ucrania – ayuda principal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954C4E-6FA7-484E-B316-3A5B4398E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164" y="1541312"/>
            <a:ext cx="6141033" cy="706436"/>
          </a:xfrm>
        </p:spPr>
        <p:txBody>
          <a:bodyPr>
            <a:normAutofit/>
          </a:bodyPr>
          <a:lstStyle/>
          <a:p>
            <a:r>
              <a:rPr lang="es-ES" sz="2000" dirty="0"/>
              <a:t>Oficina de trabajo para ciudadanos ucranianos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E54AC-D3B8-47B8-B3F8-39C628B73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502224D-7ECA-479B-8026-7CFBE590F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1600" y="1478418"/>
            <a:ext cx="5619549" cy="706435"/>
          </a:xfrm>
        </p:spPr>
        <p:txBody>
          <a:bodyPr>
            <a:normAutofit/>
          </a:bodyPr>
          <a:lstStyle/>
          <a:p>
            <a:r>
              <a:rPr lang="es-ES" sz="2000" dirty="0"/>
              <a:t>dirigida por la oficina local de trabajo en Varsovia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DB4DD72-13FE-41E1-A6B6-CC7FAEDA2D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/>
              <a:t>c</a:t>
            </a:r>
          </a:p>
        </p:txBody>
      </p:sp>
      <p:pic>
        <p:nvPicPr>
          <p:cNvPr id="1032" name="Picture 8" descr="Пункт працевлаштування і реєстрації Уряду Праці міста столиці Варшави для громадян України">
            <a:extLst>
              <a:ext uri="{FF2B5EF4-FFF2-40B4-BE49-F238E27FC236}">
                <a16:creationId xmlns:a16="http://schemas.microsoft.com/office/drawing/2014/main" id="{6D014DC5-318F-47D4-A69F-FE6F533E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6" y="2505074"/>
            <a:ext cx="3015342" cy="29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Пункт працевлаштування і реєстрації Уряду Праці міста столиці Варшави для громадян України">
            <a:extLst>
              <a:ext uri="{FF2B5EF4-FFF2-40B4-BE49-F238E27FC236}">
                <a16:creationId xmlns:a16="http://schemas.microsoft.com/office/drawing/2014/main" id="{06ACD715-D2A4-4E15-AFD4-0E87F916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4" y="2507344"/>
            <a:ext cx="3441242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ункт працевлаштування і реєстрації Уряду Праці міста столиці Варшави для громадян України">
            <a:extLst>
              <a:ext uri="{FF2B5EF4-FFF2-40B4-BE49-F238E27FC236}">
                <a16:creationId xmlns:a16="http://schemas.microsoft.com/office/drawing/2014/main" id="{2653B127-952A-49D0-914D-35EE2E4D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6" y="2894126"/>
            <a:ext cx="2688771" cy="29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Пункт працевлаштування і реєстрації Уряду Праці міста столиці Варшави для громадян України">
            <a:extLst>
              <a:ext uri="{FF2B5EF4-FFF2-40B4-BE49-F238E27FC236}">
                <a16:creationId xmlns:a16="http://schemas.microsoft.com/office/drawing/2014/main" id="{54D00E48-CDBA-484F-8DE1-2EB5A230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0" y="3513137"/>
            <a:ext cx="3221492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3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57692-CFE7-4C54-8806-C7E0B78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es-ES" sz="2800" b="1">
                <a:solidFill>
                  <a:srgbClr val="000099"/>
                </a:solidFill>
                <a:latin typeface="+mn-lt"/>
              </a:rPr>
              <a:t>Apoyo a personas refugiadas de Ucrania - formación y mejora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26CDF2-59B4-4F4E-AFE5-52849F184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52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3000" b="1" dirty="0">
                <a:ea typeface="Calibri" panose="020F0502020204030204" pitchFamily="34" charset="0"/>
                <a:cs typeface="Calibri" panose="020F0502020204030204" pitchFamily="34" charset="0"/>
              </a:rPr>
              <a:t>Asistencia proporcionada por </a:t>
            </a:r>
            <a:r>
              <a:rPr lang="es-ES" sz="30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las oficinas de empleo locales: 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b="1" dirty="0">
                <a:cs typeface="Calibri" panose="020F0502020204030204" pitchFamily="34" charset="0"/>
              </a:rPr>
              <a:t>(de febrero de 2022 a agosto de 2023)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>
                <a:solidFill>
                  <a:srgbClr val="0000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Formación (lengua polaca y formación profesional)</a:t>
            </a:r>
            <a:r>
              <a:rPr lang="es-ES" b="1" dirty="0">
                <a:ea typeface="Calibri" panose="020F0502020204030204" pitchFamily="34" charset="0"/>
                <a:cs typeface="Calibri" panose="020F0502020204030204" pitchFamily="34" charset="0"/>
              </a:rPr>
              <a:t>: 5851 participantes de Ucrania.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00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Prácticas</a:t>
            </a:r>
            <a:r>
              <a:rPr lang="es-ES" b="1" dirty="0"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es-ES" b="1" dirty="0">
                <a:solidFill>
                  <a:srgbClr val="0000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>
                <a:ea typeface="Calibri" panose="020F0502020204030204" pitchFamily="34" charset="0"/>
                <a:cs typeface="Calibri" panose="020F0502020204030204" pitchFamily="34" charset="0"/>
              </a:rPr>
              <a:t>13 063 participantes de Ucrania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00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Financiación de la tasa del procedimiento de notificación o confirmación de graduación</a:t>
            </a:r>
            <a:r>
              <a:rPr lang="es-ES" b="1" dirty="0">
                <a:ea typeface="Calibri" panose="020F0502020204030204" pitchFamily="34" charset="0"/>
                <a:cs typeface="Calibri" panose="020F0502020204030204" pitchFamily="34" charset="0"/>
              </a:rPr>
              <a:t> - 192 beneficiarios de Ucrania</a:t>
            </a:r>
          </a:p>
        </p:txBody>
      </p:sp>
    </p:spTree>
    <p:extLst>
      <p:ext uri="{BB962C8B-B14F-4D97-AF65-F5344CB8AC3E}">
        <p14:creationId xmlns:p14="http://schemas.microsoft.com/office/powerpoint/2010/main" val="4431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57692-CFE7-4C54-8806-C7E0B78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es-ES" sz="2800" b="1">
                <a:solidFill>
                  <a:srgbClr val="000099"/>
                </a:solidFill>
                <a:latin typeface="+mn-lt"/>
              </a:rPr>
              <a:t>Apoyo a personas refugiadas de Ucrania - formación y mejora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26CDF2-59B4-4F4E-AFE5-52849F184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1" y="1262743"/>
            <a:ext cx="10515600" cy="4652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3000" b="1" dirty="0">
                <a:ea typeface="Calibri" panose="020F0502020204030204" pitchFamily="34" charset="0"/>
                <a:cs typeface="Calibri" panose="020F0502020204030204" pitchFamily="34" charset="0"/>
              </a:rPr>
              <a:t>Apoyo directo del </a:t>
            </a:r>
            <a:r>
              <a:rPr lang="es-ES" sz="30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Ministerio de Familia y Política Social</a:t>
            </a:r>
            <a:r>
              <a:rPr lang="es-ES" sz="3000" b="1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>
                <a:ea typeface="Calibri" panose="020F0502020204030204" pitchFamily="34" charset="0"/>
                <a:cs typeface="Calibri" panose="020F0502020204030204" pitchFamily="34" charset="0"/>
              </a:rPr>
              <a:t> formación en polaco para ciudadanos ucranianos que ejercen profesiones médicas</a:t>
            </a:r>
            <a:r>
              <a:rPr lang="es-ES" b="1" dirty="0">
                <a:solidFill>
                  <a:srgbClr val="0000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1,2 millones de PLN (270 mil euros), 704 participantes. </a:t>
            </a:r>
            <a:r>
              <a:rPr lang="es-ES" b="1" dirty="0">
                <a:cs typeface="Calibri" panose="020F0502020204030204" pitchFamily="34" charset="0"/>
              </a:rPr>
              <a:t>Basado en acuerdos entre el Ministerio y las Cámaras Regionales de Medicina y las Cámaras Regionales de Enfermería y Matronas – </a:t>
            </a:r>
            <a:r>
              <a:rPr lang="es-ES" b="1" dirty="0">
                <a:solidFill>
                  <a:srgbClr val="000099"/>
                </a:solidFill>
                <a:cs typeface="Calibri" panose="020F0502020204030204" pitchFamily="34" charset="0"/>
              </a:rPr>
              <a:t>20 acuerdos (agosto de 2023)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>
                <a:cs typeface="Calibri" panose="020F0502020204030204" pitchFamily="34" charset="0"/>
              </a:rPr>
              <a:t>ayudar al personal médico de UK a trabajar </a:t>
            </a:r>
            <a:r>
              <a:rPr lang="es-ES" b="1" dirty="0">
                <a:solidFill>
                  <a:srgbClr val="000099"/>
                </a:solidFill>
                <a:cs typeface="Calibri" panose="020F0502020204030204" pitchFamily="34" charset="0"/>
              </a:rPr>
              <a:t>en puestos relacionados con su titulación  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>
                <a:cs typeface="Calibri" panose="020F0502020204030204" pitchFamily="34" charset="0"/>
              </a:rPr>
              <a:t> abordar el problema de la escasez del sector médico en PL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b="1" dirty="0"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383306D-C6B9-4F14-990F-9773C3041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A978E4-9C60-4E61-A444-2F99EAC54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CF5D5A-0CCC-42EA-9A80-7E0EF804E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71" y="19594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1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99348-5267-4311-BF7F-4E7F07BA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>
                <a:solidFill>
                  <a:srgbClr val="000099"/>
                </a:solidFill>
                <a:latin typeface="+mn-lt"/>
              </a:rPr>
              <a:t>Apoyo a personas refugiadas de Ucrania – formación y mejora de las competencias mediante programas no gubernamentales: </a:t>
            </a:r>
            <a:r>
              <a:rPr lang="es-ES" sz="3200" b="1">
                <a:solidFill>
                  <a:srgbClr val="C00000"/>
                </a:solidFill>
                <a:latin typeface="+mn-lt"/>
              </a:rPr>
              <a:t>«Juntos llegamos a más»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07336-A1FF-4DA1-8139-DEC0B127E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723"/>
            <a:ext cx="10515600" cy="495545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es-ES" sz="4200" b="1"/>
            </a:br>
            <a:endParaRPr lang="es-ES" sz="4200" b="1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7C3569-E514-4831-88E8-DB1EB5AB8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366202"/>
              </p:ext>
            </p:extLst>
          </p:nvPr>
        </p:nvGraphicFramePr>
        <p:xfrm>
          <a:off x="2032000" y="1404258"/>
          <a:ext cx="8128000" cy="4659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78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8384" y="1223571"/>
            <a:ext cx="11775232" cy="471600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2400" b="1" dirty="0"/>
              <a:t>Los programas se ejecutan dentro de dos prioridades: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8200" y="168812"/>
            <a:ext cx="1051560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solidFill>
                  <a:srgbClr val="000099"/>
                </a:solidFill>
                <a:latin typeface="+mn-lt"/>
              </a:rPr>
              <a:t>Apoyo a personas refugiadas de Ucrania – formación y mejora de las competencias mediante programas no gubernamentales: </a:t>
            </a:r>
            <a:r>
              <a:rPr lang="es-ES" sz="2800" b="1" dirty="0">
                <a:solidFill>
                  <a:srgbClr val="C00000"/>
                </a:solidFill>
                <a:latin typeface="+mn-lt"/>
              </a:rPr>
              <a:t>«Juntos llegamos a más»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E2DCCC5-2105-451C-8085-B6220EB5D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840616"/>
              </p:ext>
            </p:extLst>
          </p:nvPr>
        </p:nvGraphicFramePr>
        <p:xfrm>
          <a:off x="2032000" y="1739872"/>
          <a:ext cx="81280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59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935" y="1054359"/>
            <a:ext cx="11775232" cy="47586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s-ES" sz="2400" b="1" dirty="0">
                <a:solidFill>
                  <a:srgbClr val="000099"/>
                </a:solidFill>
              </a:rPr>
              <a:t>Fortalezas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400" b="1" dirty="0"/>
              <a:t>marco organizativo flexible;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400" b="1" dirty="0"/>
              <a:t>cooperación entre entidades de diversos sectores,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400" b="1" dirty="0"/>
              <a:t>cooperación más estrecha y directa entre el Ministerio y los proveedores (reuniones online, 1 supervisor para 8-9 proyectos, visitas supervisadas - aprox. 30);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400" b="1" dirty="0"/>
              <a:t>alta implicación de los proveedores;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400" b="1" dirty="0"/>
              <a:t>aumento de la base de datos de entidades involucradas en actividades para extranjeros (incluido el sector privado, es decir, agencias de empleo o instituciones de formación);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400" b="1" dirty="0"/>
              <a:t>una amplia gama de costes de admisión</a:t>
            </a:r>
          </a:p>
          <a:p>
            <a:endParaRPr lang="pl-PL" sz="2400" b="1" dirty="0"/>
          </a:p>
          <a:p>
            <a:endParaRPr lang="pl-PL" sz="2400" b="1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8200" y="446313"/>
            <a:ext cx="10515600" cy="1001487"/>
          </a:xfrm>
        </p:spPr>
        <p:txBody>
          <a:bodyPr>
            <a:noAutofit/>
          </a:bodyPr>
          <a:lstStyle/>
          <a:p>
            <a:pPr algn="ctr"/>
            <a:r>
              <a:rPr lang="es-ES" sz="2800" b="1">
                <a:solidFill>
                  <a:srgbClr val="000099"/>
                </a:solidFill>
                <a:latin typeface="+mn-lt"/>
              </a:rPr>
              <a:t>Apoyo a personas refugiadas de Ucrania – formación y mejora de las competencias mediante programas no gubernamentales: </a:t>
            </a:r>
            <a:r>
              <a:rPr lang="es-ES" sz="2800" b="1">
                <a:solidFill>
                  <a:srgbClr val="C00000"/>
                </a:solidFill>
                <a:latin typeface="+mn-lt"/>
              </a:rPr>
              <a:t>«Juntos llegamos a más»</a:t>
            </a:r>
          </a:p>
        </p:txBody>
      </p:sp>
    </p:spTree>
    <p:extLst>
      <p:ext uri="{BB962C8B-B14F-4D97-AF65-F5344CB8AC3E}">
        <p14:creationId xmlns:p14="http://schemas.microsoft.com/office/powerpoint/2010/main" val="28085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7EEC3FB-1E22-434C-BC3E-FF66817B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5448300" cy="5111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/>
              <a:t>Talleres culinarios de cocina polaca</a:t>
            </a:r>
            <a:r>
              <a:rPr lang="es-ES"/>
              <a:t> </a:t>
            </a:r>
            <a:r>
              <a:rPr lang="es-ES" sz="18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FUNDACJA OKNO NA WSCHÓD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AE0647A-3ECB-4F37-B5E5-3C373AD51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1157287"/>
            <a:ext cx="5365751" cy="402431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B210C738-969E-4042-B3FE-AFA7892F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30760"/>
            <a:ext cx="5734050" cy="68224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>
                <a:latin typeface="+mj-lt"/>
                <a:ea typeface="+mj-ea"/>
                <a:cs typeface="+mj-cs"/>
              </a:rPr>
              <a:t>Formación profesional en</a:t>
            </a:r>
            <a:r>
              <a:rPr lang="es-ES" sz="2800" b="1"/>
              <a:t> </a:t>
            </a:r>
            <a:r>
              <a:rPr lang="es-ES" sz="2800" b="1" i="1">
                <a:latin typeface="+mj-lt"/>
                <a:ea typeface="+mj-ea"/>
                <a:cs typeface="+mj-cs"/>
              </a:rPr>
              <a:t>Floristería</a:t>
            </a:r>
          </a:p>
          <a:p>
            <a:pPr algn="ctr"/>
            <a:r>
              <a:rPr lang="es-ES"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s-ES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FUNDACJA ROZWOJU REGIONALNEGO VIRIBUS UNITIS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A6532F8-C664-480C-BFC4-9672650F2E42}"/>
              </a:ext>
            </a:extLst>
          </p:cNvPr>
          <p:cNvSpPr txBox="1"/>
          <p:nvPr/>
        </p:nvSpPr>
        <p:spPr>
          <a:xfrm>
            <a:off x="6096000" y="4724400"/>
            <a:ext cx="597217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https://unitis.pl/projekty-realizowane/integracja-praca-nadzieja.html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C0E96B3-12BA-4116-9EA4-BBB64DB137D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168" y="1157287"/>
            <a:ext cx="5734050" cy="3322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1141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809</Words>
  <Application>Microsoft Office PowerPoint</Application>
  <PresentationFormat>Panorámica</PresentationFormat>
  <Paragraphs>94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Motyw pakietu Office</vt:lpstr>
      <vt:lpstr>Servicio público de empleo - Polonia</vt:lpstr>
      <vt:lpstr>Apoyo a las personas refugiadas de Ucrania, principales ayudas</vt:lpstr>
      <vt:lpstr>Apoyo a personas refugiadas de Ucrania – ayuda principal</vt:lpstr>
      <vt:lpstr>Apoyo a personas refugiadas de Ucrania - formación y mejora</vt:lpstr>
      <vt:lpstr>Apoyo a personas refugiadas de Ucrania - formación y mejora</vt:lpstr>
      <vt:lpstr>Apoyo a personas refugiadas de Ucrania – formación y mejora de las competencias mediante programas no gubernamentales: «Juntos llegamos a más»</vt:lpstr>
      <vt:lpstr>Apoyo a personas refugiadas de Ucrania – formación y mejora de las competencias mediante programas no gubernamentales: «Juntos llegamos a más»</vt:lpstr>
      <vt:lpstr>Apoyo a personas refugiadas de Ucrania – formación y mejora de las competencias mediante programas no gubernamentales: «Juntos llegamos a más»</vt:lpstr>
      <vt:lpstr>Talleres culinarios de cocina polaca FUNDACJA OKNO NA WSCHÓD</vt:lpstr>
      <vt:lpstr>Presentación de PowerPoint</vt:lpstr>
      <vt:lpstr>Apoyo a las personas refugiadas de Ucrania – cooperación con la Organización Internacional para las Migraciones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Zdak</dc:creator>
  <cp:lastModifiedBy>Omayma El Haddouchi</cp:lastModifiedBy>
  <cp:revision>210</cp:revision>
  <cp:lastPrinted>2023-04-26T09:24:21Z</cp:lastPrinted>
  <dcterms:created xsi:type="dcterms:W3CDTF">2022-09-21T12:10:26Z</dcterms:created>
  <dcterms:modified xsi:type="dcterms:W3CDTF">2023-10-10T09:09:57Z</dcterms:modified>
</cp:coreProperties>
</file>